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11"/>
  </p:notesMasterIdLst>
  <p:handoutMasterIdLst>
    <p:handoutMasterId r:id="rId12"/>
  </p:handoutMasterIdLst>
  <p:sldIdLst>
    <p:sldId id="260" r:id="rId2"/>
    <p:sldId id="259" r:id="rId3"/>
    <p:sldId id="289" r:id="rId4"/>
    <p:sldId id="284" r:id="rId5"/>
    <p:sldId id="261" r:id="rId6"/>
    <p:sldId id="288" r:id="rId7"/>
    <p:sldId id="287" r:id="rId8"/>
    <p:sldId id="285" r:id="rId9"/>
    <p:sldId id="286" r:id="rId10"/>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News Gothic MT" pitchFamily="34" charset="0"/>
        <a:ea typeface="+mn-ea"/>
        <a:cs typeface="+mn-cs"/>
      </a:defRPr>
    </a:lvl1pPr>
    <a:lvl2pPr marL="457200" algn="l" rtl="0" fontAlgn="base">
      <a:spcBef>
        <a:spcPct val="0"/>
      </a:spcBef>
      <a:spcAft>
        <a:spcPct val="0"/>
      </a:spcAft>
      <a:defRPr kern="1200">
        <a:solidFill>
          <a:schemeClr val="tx1"/>
        </a:solidFill>
        <a:latin typeface="News Gothic MT" pitchFamily="34" charset="0"/>
        <a:ea typeface="+mn-ea"/>
        <a:cs typeface="+mn-cs"/>
      </a:defRPr>
    </a:lvl2pPr>
    <a:lvl3pPr marL="914400" algn="l" rtl="0" fontAlgn="base">
      <a:spcBef>
        <a:spcPct val="0"/>
      </a:spcBef>
      <a:spcAft>
        <a:spcPct val="0"/>
      </a:spcAft>
      <a:defRPr kern="1200">
        <a:solidFill>
          <a:schemeClr val="tx1"/>
        </a:solidFill>
        <a:latin typeface="News Gothic MT" pitchFamily="34" charset="0"/>
        <a:ea typeface="+mn-ea"/>
        <a:cs typeface="+mn-cs"/>
      </a:defRPr>
    </a:lvl3pPr>
    <a:lvl4pPr marL="1371600" algn="l" rtl="0" fontAlgn="base">
      <a:spcBef>
        <a:spcPct val="0"/>
      </a:spcBef>
      <a:spcAft>
        <a:spcPct val="0"/>
      </a:spcAft>
      <a:defRPr kern="1200">
        <a:solidFill>
          <a:schemeClr val="tx1"/>
        </a:solidFill>
        <a:latin typeface="News Gothic MT" pitchFamily="34" charset="0"/>
        <a:ea typeface="+mn-ea"/>
        <a:cs typeface="+mn-cs"/>
      </a:defRPr>
    </a:lvl4pPr>
    <a:lvl5pPr marL="1828800" algn="l" rtl="0" fontAlgn="base">
      <a:spcBef>
        <a:spcPct val="0"/>
      </a:spcBef>
      <a:spcAft>
        <a:spcPct val="0"/>
      </a:spcAft>
      <a:defRPr kern="1200">
        <a:solidFill>
          <a:schemeClr val="tx1"/>
        </a:solidFill>
        <a:latin typeface="News Gothic MT" pitchFamily="34" charset="0"/>
        <a:ea typeface="+mn-ea"/>
        <a:cs typeface="+mn-cs"/>
      </a:defRPr>
    </a:lvl5pPr>
    <a:lvl6pPr marL="2286000" algn="l" defTabSz="914400" rtl="0" eaLnBrk="1" latinLnBrk="0" hangingPunct="1">
      <a:defRPr kern="1200">
        <a:solidFill>
          <a:schemeClr val="tx1"/>
        </a:solidFill>
        <a:latin typeface="News Gothic MT" pitchFamily="34" charset="0"/>
        <a:ea typeface="+mn-ea"/>
        <a:cs typeface="+mn-cs"/>
      </a:defRPr>
    </a:lvl6pPr>
    <a:lvl7pPr marL="2743200" algn="l" defTabSz="914400" rtl="0" eaLnBrk="1" latinLnBrk="0" hangingPunct="1">
      <a:defRPr kern="1200">
        <a:solidFill>
          <a:schemeClr val="tx1"/>
        </a:solidFill>
        <a:latin typeface="News Gothic MT" pitchFamily="34" charset="0"/>
        <a:ea typeface="+mn-ea"/>
        <a:cs typeface="+mn-cs"/>
      </a:defRPr>
    </a:lvl7pPr>
    <a:lvl8pPr marL="3200400" algn="l" defTabSz="914400" rtl="0" eaLnBrk="1" latinLnBrk="0" hangingPunct="1">
      <a:defRPr kern="1200">
        <a:solidFill>
          <a:schemeClr val="tx1"/>
        </a:solidFill>
        <a:latin typeface="News Gothic MT" pitchFamily="34" charset="0"/>
        <a:ea typeface="+mn-ea"/>
        <a:cs typeface="+mn-cs"/>
      </a:defRPr>
    </a:lvl8pPr>
    <a:lvl9pPr marL="3657600" algn="l" defTabSz="914400" rtl="0" eaLnBrk="1" latinLnBrk="0" hangingPunct="1">
      <a:defRPr kern="1200">
        <a:solidFill>
          <a:schemeClr val="tx1"/>
        </a:solidFill>
        <a:latin typeface="News Gothic MT" pitchFamily="34" charset="0"/>
        <a:ea typeface="+mn-ea"/>
        <a:cs typeface="+mn-cs"/>
      </a:defRPr>
    </a:lvl9pPr>
  </p:defaultTextStyle>
  <p:extLst>
    <p:ext uri="{EFAFB233-063F-42B5-8137-9DF3F51BA10A}">
      <p15:sldGuideLst xmlns:p15="http://schemas.microsoft.com/office/powerpoint/2012/main">
        <p15:guide id="1" orient="horz" pos="896">
          <p15:clr>
            <a:srgbClr val="A4A3A4"/>
          </p15:clr>
        </p15:guide>
        <p15:guide id="2" orient="horz" pos="4105">
          <p15:clr>
            <a:srgbClr val="A4A3A4"/>
          </p15:clr>
        </p15:guide>
        <p15:guide id="3" pos="5578">
          <p15:clr>
            <a:srgbClr val="A4A3A4"/>
          </p15:clr>
        </p15:guide>
        <p15:guide id="4" pos="1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50" autoAdjust="0"/>
    <p:restoredTop sz="94727" autoAdjust="0"/>
  </p:normalViewPr>
  <p:slideViewPr>
    <p:cSldViewPr snapToGrid="0">
      <p:cViewPr varScale="1">
        <p:scale>
          <a:sx n="69" d="100"/>
          <a:sy n="69" d="100"/>
        </p:scale>
        <p:origin x="1464" y="60"/>
      </p:cViewPr>
      <p:guideLst>
        <p:guide orient="horz" pos="896"/>
        <p:guide orient="horz" pos="4105"/>
        <p:guide pos="5578"/>
        <p:guide pos="1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337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e-DE"/>
          </a:p>
        </p:txBody>
      </p:sp>
      <p:sp>
        <p:nvSpPr>
          <p:cNvPr id="337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337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A7664A2-F15A-4F19-ADD5-DF5ACB15B6AB}" type="slidenum">
              <a:rPr lang="de-DE"/>
              <a:pPr/>
              <a:t>‹#›</a:t>
            </a:fld>
            <a:endParaRPr lang="de-DE"/>
          </a:p>
        </p:txBody>
      </p:sp>
    </p:spTree>
    <p:extLst>
      <p:ext uri="{BB962C8B-B14F-4D97-AF65-F5344CB8AC3E}">
        <p14:creationId xmlns:p14="http://schemas.microsoft.com/office/powerpoint/2010/main" val="2169103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e-DE"/>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9EB95F1-B06C-4EB4-93EC-01F89475B9CD}" type="slidenum">
              <a:rPr lang="de-DE"/>
              <a:pPr/>
              <a:t>‹#›</a:t>
            </a:fld>
            <a:endParaRPr lang="de-DE"/>
          </a:p>
        </p:txBody>
      </p:sp>
    </p:spTree>
    <p:extLst>
      <p:ext uri="{BB962C8B-B14F-4D97-AF65-F5344CB8AC3E}">
        <p14:creationId xmlns:p14="http://schemas.microsoft.com/office/powerpoint/2010/main" val="249248018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News Gothic MT" pitchFamily="34" charset="0"/>
        <a:ea typeface="+mn-ea"/>
        <a:cs typeface="+mn-cs"/>
      </a:defRPr>
    </a:lvl1pPr>
    <a:lvl2pPr marL="457200" algn="l" rtl="0" fontAlgn="base">
      <a:spcBef>
        <a:spcPct val="30000"/>
      </a:spcBef>
      <a:spcAft>
        <a:spcPct val="0"/>
      </a:spcAft>
      <a:defRPr sz="1200" kern="1200">
        <a:solidFill>
          <a:schemeClr val="tx1"/>
        </a:solidFill>
        <a:latin typeface="News Gothic MT" pitchFamily="34" charset="0"/>
        <a:ea typeface="+mn-ea"/>
        <a:cs typeface="+mn-cs"/>
      </a:defRPr>
    </a:lvl2pPr>
    <a:lvl3pPr marL="914400" algn="l" rtl="0" fontAlgn="base">
      <a:spcBef>
        <a:spcPct val="30000"/>
      </a:spcBef>
      <a:spcAft>
        <a:spcPct val="0"/>
      </a:spcAft>
      <a:defRPr sz="1200" kern="1200">
        <a:solidFill>
          <a:schemeClr val="tx1"/>
        </a:solidFill>
        <a:latin typeface="News Gothic MT" pitchFamily="34" charset="0"/>
        <a:ea typeface="+mn-ea"/>
        <a:cs typeface="+mn-cs"/>
      </a:defRPr>
    </a:lvl3pPr>
    <a:lvl4pPr marL="1371600" algn="l" rtl="0" fontAlgn="base">
      <a:spcBef>
        <a:spcPct val="30000"/>
      </a:spcBef>
      <a:spcAft>
        <a:spcPct val="0"/>
      </a:spcAft>
      <a:defRPr sz="1200" kern="1200">
        <a:solidFill>
          <a:schemeClr val="tx1"/>
        </a:solidFill>
        <a:latin typeface="News Gothic MT" pitchFamily="34" charset="0"/>
        <a:ea typeface="+mn-ea"/>
        <a:cs typeface="+mn-cs"/>
      </a:defRPr>
    </a:lvl4pPr>
    <a:lvl5pPr marL="1828800" algn="l" rtl="0" fontAlgn="base">
      <a:spcBef>
        <a:spcPct val="30000"/>
      </a:spcBef>
      <a:spcAft>
        <a:spcPct val="0"/>
      </a:spcAft>
      <a:defRPr sz="1200" kern="1200">
        <a:solidFill>
          <a:schemeClr val="tx1"/>
        </a:solidFill>
        <a:latin typeface="News Gothic MT"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09BE10-C441-44C8-98E7-CBDA87CF51B6}" type="slidenum">
              <a:rPr lang="de-DE"/>
              <a:pPr/>
              <a:t>1</a:t>
            </a:fld>
            <a:endParaRPr lang="de-DE"/>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85F54D-6F48-4E59-B723-A6C100EEE113}" type="slidenum">
              <a:rPr lang="de-DE"/>
              <a:pPr/>
              <a:t>2</a:t>
            </a:fld>
            <a:endParaRPr lang="de-DE"/>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6F32779-6961-4D42-9F53-986F49F270CC}"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3D5B2-3BF6-45A4-A937-279F00F4C0D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F32779-6961-4D42-9F53-986F49F270CC}"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6D77D3-9F65-4BDC-A62C-FADA940ED51F}" type="slidenum">
              <a:rPr lang="en-US" smtClean="0"/>
              <a:pPr/>
              <a:t>‹#›</a:t>
            </a:fld>
            <a:endParaRPr 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F32779-6961-4D42-9F53-986F49F270CC}"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6D77D3-9F65-4BDC-A62C-FADA940ED51F}" type="slidenum">
              <a:rPr lang="en-US" smtClean="0"/>
              <a:pPr/>
              <a:t>‹#›</a:t>
            </a:fld>
            <a:endParaRPr lang="en-U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F32779-6961-4D42-9F53-986F49F270CC}"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837DC7-02FC-4FC2-ABE5-B5F05AC38F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F32779-6961-4D42-9F53-986F49F270CC}"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6D77D3-9F65-4BDC-A62C-FADA940ED51F}" type="slidenum">
              <a:rPr lang="en-US" smtClean="0"/>
              <a:pPr/>
              <a:t>‹#›</a:t>
            </a:fld>
            <a:endParaRPr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6F32779-6961-4D42-9F53-986F49F270CC}"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C4B77C-91FE-4DD7-9F89-C891D25C20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6F32779-6961-4D42-9F53-986F49F270CC}" type="datetimeFigureOut">
              <a:rPr lang="en-US" smtClean="0"/>
              <a:pPr/>
              <a:t>10/28/2017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6D77D3-9F65-4BDC-A62C-FADA940ED51F}" type="slidenum">
              <a:rPr lang="en-US" smtClean="0"/>
              <a:pPr/>
              <a:t>‹#›</a:t>
            </a:fld>
            <a:endParaRPr 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6F32779-6961-4D42-9F53-986F49F270CC}" type="datetimeFigureOut">
              <a:rPr lang="en-US" smtClean="0"/>
              <a:pPr/>
              <a:t>10/28/2017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5D74B4-FA85-4B0B-BEDA-F51209291C4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F32779-6961-4D42-9F53-986F49F270CC}" type="datetimeFigureOut">
              <a:rPr lang="en-US" smtClean="0"/>
              <a:pPr/>
              <a:t>10/28/2017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C0E33B-AF7F-469C-B70C-B7EB20EDF48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F32779-6961-4D42-9F53-986F49F270CC}"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6D77D3-9F65-4BDC-A62C-FADA940ED51F}" type="slidenum">
              <a:rPr lang="en-US" smtClean="0"/>
              <a:pPr/>
              <a:t>‹#›</a:t>
            </a:fld>
            <a:endParaRPr 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F32779-6961-4D42-9F53-986F49F270CC}"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6D77D3-9F65-4BDC-A62C-FADA940ED51F}" type="slidenum">
              <a:rPr lang="en-US" smtClean="0"/>
              <a:pPr/>
              <a:t>‹#›</a:t>
            </a:fld>
            <a:endParaRPr 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F32779-6961-4D42-9F53-986F49F270CC}" type="datetimeFigureOut">
              <a:rPr lang="en-US" smtClean="0"/>
              <a:pPr/>
              <a:t>10/28/2017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6D77D3-9F65-4BDC-A62C-FADA940ED51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Old_Persian" TargetMode="External"/><Relationship Id="rId2" Type="http://schemas.openxmlformats.org/officeDocument/2006/relationships/hyperlink" Target="http://en.wikipedia.org/wiki/Indus_River" TargetMode="External"/><Relationship Id="rId1" Type="http://schemas.openxmlformats.org/officeDocument/2006/relationships/slideLayout" Target="../slideLayouts/slideLayout2.xml"/><Relationship Id="rId5" Type="http://schemas.openxmlformats.org/officeDocument/2006/relationships/hyperlink" Target="http://en.wikipedia.org/wiki/Sanskrit" TargetMode="External"/><Relationship Id="rId4" Type="http://schemas.openxmlformats.org/officeDocument/2006/relationships/hyperlink" Target="http://en.wikipedia.org/wiki/Hindu"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4"/>
          <p:cNvSpPr>
            <a:spLocks noGrp="1" noChangeArrowheads="1"/>
          </p:cNvSpPr>
          <p:nvPr>
            <p:ph type="ctrTitle"/>
          </p:nvPr>
        </p:nvSpPr>
        <p:spPr/>
        <p:txBody>
          <a:bodyPr/>
          <a:lstStyle/>
          <a:p>
            <a:r>
              <a:rPr lang="en-US" dirty="0"/>
              <a:t>India Geography and Languages</a:t>
            </a:r>
          </a:p>
        </p:txBody>
      </p:sp>
      <p:sp>
        <p:nvSpPr>
          <p:cNvPr id="6" name="Rectangle 6"/>
          <p:cNvSpPr>
            <a:spLocks noGrp="1" noChangeArrowheads="1"/>
          </p:cNvSpPr>
          <p:nvPr>
            <p:ph type="sldNum" sz="quarter" idx="12"/>
          </p:nvPr>
        </p:nvSpPr>
        <p:spPr>
          <a:xfrm>
            <a:off x="7010400" y="6411913"/>
            <a:ext cx="2133600" cy="271462"/>
          </a:xfrm>
        </p:spPr>
        <p:txBody>
          <a:bodyPr/>
          <a:lstStyle/>
          <a:p>
            <a:fld id="{C72CF099-0050-4B9B-8FE9-3961D5792249}" type="slidenum">
              <a:rPr lang="en-US"/>
              <a:pPr/>
              <a:t>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25ECDC2E-A903-4558-8E66-463A645A65C3}" type="slidenum">
              <a:rPr lang="en-US"/>
              <a:pPr/>
              <a:t>2</a:t>
            </a:fld>
            <a:endParaRPr lang="en-US"/>
          </a:p>
        </p:txBody>
      </p:sp>
      <p:pic>
        <p:nvPicPr>
          <p:cNvPr id="1026" name="Picture 2" descr="C:\Users\VIPPASU1\Pictures\india_states_and_capital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4500" y="223837"/>
            <a:ext cx="5715000" cy="64103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z="4400" dirty="0"/>
              <a:t>About India</a:t>
            </a:r>
          </a:p>
        </p:txBody>
      </p:sp>
      <p:sp>
        <p:nvSpPr>
          <p:cNvPr id="4" name="Slide Number Placeholder 3"/>
          <p:cNvSpPr>
            <a:spLocks noGrp="1"/>
          </p:cNvSpPr>
          <p:nvPr>
            <p:ph type="sldNum" sz="quarter" idx="12"/>
          </p:nvPr>
        </p:nvSpPr>
        <p:spPr/>
        <p:txBody>
          <a:bodyPr/>
          <a:lstStyle/>
          <a:p>
            <a:fld id="{D3837DC7-02FC-4FC2-ABE5-B5F05AC38F93}" type="slidenum">
              <a:rPr lang="en-US" smtClean="0"/>
              <a:pPr/>
              <a:t>3</a:t>
            </a:fld>
            <a:endParaRPr lang="en-US"/>
          </a:p>
        </p:txBody>
      </p:sp>
      <p:sp>
        <p:nvSpPr>
          <p:cNvPr id="5" name="Text Box 7"/>
          <p:cNvSpPr txBox="1">
            <a:spLocks noGrp="1" noChangeArrowheads="1"/>
          </p:cNvSpPr>
          <p:nvPr>
            <p:ph idx="1"/>
          </p:nvPr>
        </p:nvSpPr>
        <p:spPr bwMode="auto">
          <a:xfrm>
            <a:off x="481263" y="830180"/>
            <a:ext cx="8229600" cy="6093976"/>
          </a:xfrm>
          <a:prstGeom prst="rect">
            <a:avLst/>
          </a:prstGeom>
          <a:noFill/>
          <a:ln w="9525">
            <a:noFill/>
            <a:miter lim="800000"/>
            <a:headEnd/>
            <a:tailEnd/>
          </a:ln>
          <a:effectLst/>
        </p:spPr>
        <p:txBody>
          <a:bodyPr wrap="square">
            <a:spAutoFit/>
          </a:bodyPr>
          <a:lstStyle/>
          <a:p>
            <a:pPr>
              <a:spcBef>
                <a:spcPct val="50000"/>
              </a:spcBef>
              <a:buFontTx/>
              <a:buChar char="•"/>
            </a:pPr>
            <a:r>
              <a:rPr lang="en-US" dirty="0"/>
              <a:t> </a:t>
            </a:r>
            <a:r>
              <a:rPr lang="en-US" b="1" dirty="0"/>
              <a:t>The name </a:t>
            </a:r>
            <a:r>
              <a:rPr lang="en-US" b="1" i="1" dirty="0"/>
              <a:t>India</a:t>
            </a:r>
            <a:r>
              <a:rPr lang="en-US" b="1" dirty="0"/>
              <a:t> (pronounced is derived from </a:t>
            </a:r>
            <a:r>
              <a:rPr lang="en-US" b="1" i="1" dirty="0">
                <a:hlinkClick r:id="rId2" tooltip="Indus River"/>
              </a:rPr>
              <a:t>Indus</a:t>
            </a:r>
            <a:r>
              <a:rPr lang="en-US" b="1" dirty="0"/>
              <a:t>, which is derived from the </a:t>
            </a:r>
            <a:r>
              <a:rPr lang="en-US" b="1" dirty="0">
                <a:hlinkClick r:id="rId3" tooltip="Old Persian"/>
              </a:rPr>
              <a:t>Old Persian</a:t>
            </a:r>
            <a:r>
              <a:rPr lang="en-US" b="1" dirty="0"/>
              <a:t> word </a:t>
            </a:r>
            <a:r>
              <a:rPr lang="en-US" b="1" i="1" dirty="0">
                <a:hlinkClick r:id="rId4" tooltip="Hindu"/>
              </a:rPr>
              <a:t>Hindu</a:t>
            </a:r>
            <a:r>
              <a:rPr lang="en-US" b="1" dirty="0"/>
              <a:t>, from </a:t>
            </a:r>
            <a:r>
              <a:rPr lang="en-US" b="1" dirty="0">
                <a:hlinkClick r:id="rId5" tooltip="Sanskrit"/>
              </a:rPr>
              <a:t>Sanskrit</a:t>
            </a:r>
            <a:r>
              <a:rPr lang="en-US" b="1" dirty="0"/>
              <a:t> </a:t>
            </a:r>
            <a:r>
              <a:rPr lang="en-US" b="1" dirty="0" err="1"/>
              <a:t>सिन्</a:t>
            </a:r>
            <a:r>
              <a:rPr lang="en-US" b="1" i="1" dirty="0" err="1"/>
              <a:t>Sindhu</a:t>
            </a:r>
            <a:r>
              <a:rPr lang="en-US" b="1" dirty="0"/>
              <a:t>. </a:t>
            </a:r>
          </a:p>
          <a:p>
            <a:pPr>
              <a:spcBef>
                <a:spcPct val="50000"/>
              </a:spcBef>
              <a:buFontTx/>
              <a:buChar char="•"/>
            </a:pPr>
            <a:r>
              <a:rPr lang="en-US" b="1" dirty="0"/>
              <a:t>Seventh largest country in the world</a:t>
            </a:r>
          </a:p>
          <a:p>
            <a:pPr>
              <a:spcBef>
                <a:spcPct val="50000"/>
              </a:spcBef>
              <a:buFontTx/>
              <a:buChar char="•"/>
            </a:pPr>
            <a:r>
              <a:rPr lang="en-US"/>
              <a:t> </a:t>
            </a:r>
            <a:r>
              <a:rPr lang="en-US" b="1"/>
              <a:t>29 </a:t>
            </a:r>
            <a:r>
              <a:rPr lang="en-US" b="1" dirty="0"/>
              <a:t>states and 7 Union territories</a:t>
            </a:r>
          </a:p>
          <a:p>
            <a:pPr>
              <a:spcBef>
                <a:spcPct val="50000"/>
              </a:spcBef>
              <a:buFontTx/>
              <a:buChar char="•"/>
            </a:pPr>
            <a:r>
              <a:rPr lang="en-US" b="1" dirty="0"/>
              <a:t> </a:t>
            </a:r>
            <a:r>
              <a:rPr lang="en-US" sz="2800" b="1" dirty="0"/>
              <a:t>New Delhi is the capital of India</a:t>
            </a:r>
          </a:p>
          <a:p>
            <a:pPr>
              <a:spcBef>
                <a:spcPct val="50000"/>
              </a:spcBef>
              <a:buFontTx/>
              <a:buChar char="•"/>
            </a:pPr>
            <a:r>
              <a:rPr lang="en-US" dirty="0"/>
              <a:t> </a:t>
            </a:r>
            <a:r>
              <a:rPr lang="en-US" b="1" dirty="0"/>
              <a:t>Hindi, English, 16 other languages are official languages</a:t>
            </a:r>
          </a:p>
          <a:p>
            <a:pPr>
              <a:spcBef>
                <a:spcPct val="50000"/>
              </a:spcBef>
              <a:buFontTx/>
              <a:buChar char="•"/>
            </a:pPr>
            <a:r>
              <a:rPr lang="en-US" sz="2400" b="1" dirty="0"/>
              <a:t> </a:t>
            </a:r>
            <a:r>
              <a:rPr lang="en-US" sz="2800" b="1" dirty="0"/>
              <a:t>Concept of Zero, decimal numbers, game of Chess, concept of atom was discovered in India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Himalayas in the North</a:t>
            </a:r>
            <a:br>
              <a:rPr lang="en-US" dirty="0"/>
            </a:br>
            <a:r>
              <a:rPr lang="en-US" sz="2000" dirty="0"/>
              <a:t>Mt. Everest is a part of the Himalayas</a:t>
            </a:r>
          </a:p>
        </p:txBody>
      </p:sp>
      <p:sp>
        <p:nvSpPr>
          <p:cNvPr id="4" name="Slide Number Placeholder 3"/>
          <p:cNvSpPr>
            <a:spLocks noGrp="1"/>
          </p:cNvSpPr>
          <p:nvPr>
            <p:ph type="sldNum" sz="quarter" idx="12"/>
          </p:nvPr>
        </p:nvSpPr>
        <p:spPr/>
        <p:txBody>
          <a:bodyPr/>
          <a:lstStyle/>
          <a:p>
            <a:fld id="{D3837DC7-02FC-4FC2-ABE5-B5F05AC38F93}" type="slidenum">
              <a:rPr lang="en-US" smtClean="0"/>
              <a:pPr/>
              <a:t>4</a:t>
            </a:fld>
            <a:endParaRPr lang="en-US"/>
          </a:p>
        </p:txBody>
      </p:sp>
      <p:pic>
        <p:nvPicPr>
          <p:cNvPr id="61442" name="Picture 2" descr="http://upload.wikimedia.org/wikipedia/commons/f/f0/Everest_North_Face_toward_Base_Camp_Tibet_Luca_Galuzzi_2006_edit_1.jpg"/>
          <p:cNvPicPr>
            <a:picLocks noChangeAspect="1" noChangeArrowheads="1"/>
          </p:cNvPicPr>
          <p:nvPr/>
        </p:nvPicPr>
        <p:blipFill>
          <a:blip r:embed="rId2" cstate="print"/>
          <a:srcRect/>
          <a:stretch>
            <a:fillRect/>
          </a:stretch>
        </p:blipFill>
        <p:spPr bwMode="auto">
          <a:xfrm>
            <a:off x="1003300" y="1310215"/>
            <a:ext cx="6888163" cy="4592109"/>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B650612-D19A-41D0-BFEE-75E80E162044}" type="slidenum">
              <a:rPr lang="en-US"/>
              <a:pPr/>
              <a:t>5</a:t>
            </a:fld>
            <a:endParaRPr lang="en-US" dirty="0"/>
          </a:p>
        </p:txBody>
      </p:sp>
      <p:pic>
        <p:nvPicPr>
          <p:cNvPr id="36869" name="Picture 5" descr="India Hill ranges and rivers Map"/>
          <p:cNvPicPr>
            <a:picLocks noChangeAspect="1" noChangeArrowheads="1"/>
          </p:cNvPicPr>
          <p:nvPr/>
        </p:nvPicPr>
        <p:blipFill>
          <a:blip r:embed="rId2" cstate="print"/>
          <a:srcRect/>
          <a:stretch>
            <a:fillRect/>
          </a:stretch>
        </p:blipFill>
        <p:spPr bwMode="auto">
          <a:xfrm>
            <a:off x="0" y="203200"/>
            <a:ext cx="6046788" cy="6654800"/>
          </a:xfrm>
          <a:prstGeom prst="rect">
            <a:avLst/>
          </a:prstGeom>
          <a:noFill/>
        </p:spPr>
      </p:pic>
      <p:sp>
        <p:nvSpPr>
          <p:cNvPr id="36870" name="Text Box 6"/>
          <p:cNvSpPr txBox="1">
            <a:spLocks noChangeArrowheads="1"/>
          </p:cNvSpPr>
          <p:nvPr/>
        </p:nvSpPr>
        <p:spPr bwMode="auto">
          <a:xfrm>
            <a:off x="6276057" y="0"/>
            <a:ext cx="2687637" cy="6601807"/>
          </a:xfrm>
          <a:prstGeom prst="rect">
            <a:avLst/>
          </a:prstGeom>
          <a:noFill/>
          <a:ln w="9525">
            <a:noFill/>
            <a:miter lim="800000"/>
            <a:headEnd/>
            <a:tailEnd/>
          </a:ln>
          <a:effectLst/>
        </p:spPr>
        <p:txBody>
          <a:bodyPr>
            <a:spAutoFit/>
          </a:bodyPr>
          <a:lstStyle/>
          <a:p>
            <a:pPr>
              <a:buFontTx/>
              <a:buChar char="•"/>
            </a:pPr>
            <a:r>
              <a:rPr lang="en-US" dirty="0"/>
              <a:t> </a:t>
            </a:r>
            <a:r>
              <a:rPr lang="en-US" b="1" dirty="0"/>
              <a:t>Surrounded by Himalayas on one side and sea/Ocean on 3 </a:t>
            </a:r>
            <a:r>
              <a:rPr lang="en-US" sz="2400" b="1" dirty="0"/>
              <a:t>sides- Bay of Bengal, Arabian sea and Indian Ocean. </a:t>
            </a:r>
          </a:p>
          <a:p>
            <a:endParaRPr lang="en-US" b="1" dirty="0"/>
          </a:p>
          <a:p>
            <a:pPr>
              <a:spcBef>
                <a:spcPct val="50000"/>
              </a:spcBef>
              <a:buFontTx/>
              <a:buChar char="•"/>
            </a:pPr>
            <a:r>
              <a:rPr lang="en-US" b="1" dirty="0"/>
              <a:t> 9 main rivers flow through India</a:t>
            </a:r>
          </a:p>
          <a:p>
            <a:pPr>
              <a:spcBef>
                <a:spcPct val="50000"/>
              </a:spcBef>
              <a:buFontTx/>
              <a:buChar char="•"/>
            </a:pPr>
            <a:r>
              <a:rPr lang="en-US" b="1" dirty="0"/>
              <a:t> </a:t>
            </a:r>
            <a:r>
              <a:rPr lang="en-US" sz="2400" b="1" dirty="0"/>
              <a:t>Ganges is the largest river of India</a:t>
            </a:r>
          </a:p>
          <a:p>
            <a:pPr>
              <a:spcBef>
                <a:spcPct val="50000"/>
              </a:spcBef>
              <a:buFontTx/>
              <a:buChar char="•"/>
            </a:pPr>
            <a:r>
              <a:rPr lang="en-US" b="1" dirty="0"/>
              <a:t> </a:t>
            </a:r>
            <a:r>
              <a:rPr lang="en-US" sz="2400" b="1" dirty="0"/>
              <a:t>Pakistan, Nepal, China, </a:t>
            </a:r>
            <a:r>
              <a:rPr lang="en-US" sz="2400" b="1" dirty="0" err="1"/>
              <a:t>Mayanmar</a:t>
            </a:r>
            <a:r>
              <a:rPr lang="en-US" sz="2400" b="1" dirty="0"/>
              <a:t> and Banglades</a:t>
            </a:r>
            <a:r>
              <a:rPr lang="en-US" b="1" dirty="0"/>
              <a:t>h are our neighbors.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Climate of India</a:t>
            </a:r>
          </a:p>
        </p:txBody>
      </p:sp>
      <p:sp>
        <p:nvSpPr>
          <p:cNvPr id="3" name="Content Placeholder 2"/>
          <p:cNvSpPr>
            <a:spLocks noGrp="1"/>
          </p:cNvSpPr>
          <p:nvPr>
            <p:ph idx="1"/>
          </p:nvPr>
        </p:nvSpPr>
        <p:spPr>
          <a:xfrm>
            <a:off x="457200" y="1600200"/>
            <a:ext cx="8229600" cy="3231654"/>
          </a:xfrm>
        </p:spPr>
        <p:txBody>
          <a:bodyPr>
            <a:normAutofit fontScale="85000" lnSpcReduction="20000"/>
          </a:bodyPr>
          <a:lstStyle/>
          <a:p>
            <a:pPr>
              <a:buFont typeface="Arial" pitchFamily="34" charset="0"/>
              <a:buChar char="•"/>
            </a:pPr>
            <a:r>
              <a:rPr lang="en-US" dirty="0"/>
              <a:t> Northern India, especially in the Himalayas, has seasonal temperatures with cool winters. </a:t>
            </a:r>
          </a:p>
          <a:p>
            <a:pPr>
              <a:buFont typeface="Arial" pitchFamily="34" charset="0"/>
              <a:buChar char="•"/>
            </a:pPr>
            <a:r>
              <a:rPr lang="en-US" dirty="0"/>
              <a:t> Most of southern India, particularly inland, is hot and dry. Temperatures can reach as high as 120 degrees Fahrenheit. </a:t>
            </a:r>
          </a:p>
          <a:p>
            <a:pPr>
              <a:buFont typeface="Arial" pitchFamily="34" charset="0"/>
              <a:buChar char="•"/>
            </a:pPr>
            <a:r>
              <a:rPr lang="en-US" u="sng" dirty="0"/>
              <a:t> </a:t>
            </a:r>
            <a:r>
              <a:rPr lang="en-US" b="1" u="sng" dirty="0"/>
              <a:t>Monsoons</a:t>
            </a:r>
            <a:r>
              <a:rPr lang="en-US" u="sng" dirty="0"/>
              <a:t> </a:t>
            </a:r>
            <a:r>
              <a:rPr lang="en-US" dirty="0"/>
              <a:t>during June through September produce severe storms with rain. The western and north-eastern coasts hit by monsoons get considerable rain, some areas getting over 100 inches per year.</a:t>
            </a:r>
          </a:p>
          <a:p>
            <a:endParaRPr lang="en-US" dirty="0"/>
          </a:p>
        </p:txBody>
      </p:sp>
      <p:sp>
        <p:nvSpPr>
          <p:cNvPr id="4" name="Slide Number Placeholder 3"/>
          <p:cNvSpPr>
            <a:spLocks noGrp="1"/>
          </p:cNvSpPr>
          <p:nvPr>
            <p:ph type="sldNum" sz="quarter" idx="12"/>
          </p:nvPr>
        </p:nvSpPr>
        <p:spPr/>
        <p:txBody>
          <a:bodyPr/>
          <a:lstStyle/>
          <a:p>
            <a:fld id="{D3837DC7-02FC-4FC2-ABE5-B5F05AC38F93}"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a:t>India’s contribution to the world</a:t>
            </a:r>
          </a:p>
        </p:txBody>
      </p:sp>
      <p:sp>
        <p:nvSpPr>
          <p:cNvPr id="3" name="Content Placeholder 2"/>
          <p:cNvSpPr>
            <a:spLocks noGrp="1"/>
          </p:cNvSpPr>
          <p:nvPr>
            <p:ph idx="1"/>
          </p:nvPr>
        </p:nvSpPr>
        <p:spPr>
          <a:xfrm>
            <a:off x="457199" y="1175657"/>
            <a:ext cx="8462865" cy="5299787"/>
          </a:xfrm>
        </p:spPr>
        <p:txBody>
          <a:bodyPr>
            <a:normAutofit fontScale="25000" lnSpcReduction="20000"/>
          </a:bodyPr>
          <a:lstStyle/>
          <a:p>
            <a:r>
              <a:rPr lang="en-US" sz="9600" b="1" dirty="0"/>
              <a:t>Concept of Zero: </a:t>
            </a:r>
            <a:r>
              <a:rPr lang="en-US" sz="9600" dirty="0"/>
              <a:t> </a:t>
            </a:r>
            <a:endParaRPr lang="en-US" sz="9600" b="1" dirty="0"/>
          </a:p>
          <a:p>
            <a:pPr marL="690563" indent="223838"/>
            <a:r>
              <a:rPr lang="en-US" sz="9600" dirty="0"/>
              <a:t>India invented the Number System. Zero was invented by  </a:t>
            </a:r>
            <a:r>
              <a:rPr lang="en-US" sz="9600" dirty="0" err="1"/>
              <a:t>Aryabhatta</a:t>
            </a:r>
            <a:r>
              <a:rPr lang="en-US" sz="9600" dirty="0"/>
              <a:t>. </a:t>
            </a:r>
          </a:p>
          <a:p>
            <a:pPr>
              <a:buFont typeface="Arial" pitchFamily="34" charset="0"/>
              <a:buChar char="•"/>
            </a:pPr>
            <a:r>
              <a:rPr lang="en-US" sz="9600" b="1" dirty="0"/>
              <a:t>Decimal numbers</a:t>
            </a:r>
            <a:r>
              <a:rPr lang="en-US" sz="9600" dirty="0"/>
              <a:t> </a:t>
            </a:r>
          </a:p>
          <a:p>
            <a:pPr>
              <a:buFont typeface="Arial" pitchFamily="34" charset="0"/>
              <a:buChar char="•"/>
            </a:pPr>
            <a:r>
              <a:rPr lang="en-US" sz="9600" b="1" dirty="0"/>
              <a:t> Game of Chess</a:t>
            </a:r>
            <a:r>
              <a:rPr lang="en-US" sz="9600" dirty="0"/>
              <a:t> </a:t>
            </a:r>
          </a:p>
          <a:p>
            <a:pPr>
              <a:buFont typeface="Arial" pitchFamily="34" charset="0"/>
              <a:buChar char="•"/>
            </a:pPr>
            <a:r>
              <a:rPr lang="en-US" sz="9600" b="1" dirty="0"/>
              <a:t>Concept of Atom</a:t>
            </a:r>
          </a:p>
          <a:p>
            <a:r>
              <a:rPr lang="en-US" sz="9600" b="1" dirty="0"/>
              <a:t>Time taken by the earth to orbit the </a:t>
            </a:r>
            <a:r>
              <a:rPr lang="en-US" sz="9600" b="1" dirty="0">
                <a:hlinkClick r:id="" action="ppaction://hlinkfile"/>
              </a:rPr>
              <a:t>sun </a:t>
            </a:r>
            <a:r>
              <a:rPr lang="en-US" sz="9600" b="1" dirty="0"/>
              <a:t>:</a:t>
            </a:r>
          </a:p>
          <a:p>
            <a:pPr marL="690563" indent="0"/>
            <a:r>
              <a:rPr lang="en-US" sz="8000" dirty="0"/>
              <a:t>  </a:t>
            </a:r>
            <a:r>
              <a:rPr lang="en-US" sz="8000" dirty="0" err="1"/>
              <a:t>Bhaskaracharya</a:t>
            </a:r>
            <a:r>
              <a:rPr lang="en-US" sz="8000" dirty="0"/>
              <a:t> calculated the time taken by the earth to orbit the </a:t>
            </a:r>
            <a:r>
              <a:rPr lang="en-US" sz="8000" dirty="0">
                <a:hlinkClick r:id="" action="ppaction://hlinkfile"/>
              </a:rPr>
              <a:t>sun</a:t>
            </a:r>
            <a:r>
              <a:rPr lang="en-US" sz="8000" dirty="0"/>
              <a:t> hundreds of years before the astronomer Smart.; Time taken by earth to orbit </a:t>
            </a:r>
            <a:r>
              <a:rPr lang="en-US" sz="8000" dirty="0">
                <a:hlinkClick r:id="" action="ppaction://hlinkfile"/>
              </a:rPr>
              <a:t>the sun</a:t>
            </a:r>
            <a:r>
              <a:rPr lang="en-US" sz="8000" dirty="0"/>
              <a:t>: (5th century) 365.258756484 days.</a:t>
            </a:r>
          </a:p>
          <a:p>
            <a:pPr marL="690563" indent="-690563">
              <a:buNone/>
            </a:pPr>
            <a:endParaRPr lang="en-US" sz="8000" dirty="0"/>
          </a:p>
          <a:p>
            <a:pPr marL="112713" indent="-112713">
              <a:buNone/>
            </a:pPr>
            <a:r>
              <a:rPr lang="en-US" sz="8000" dirty="0"/>
              <a:t>"Many of the advances in the sciences that we consider today to have been made in Europe were in fact made in India centuries ago."</a:t>
            </a:r>
            <a:br>
              <a:rPr lang="en-US" sz="8000" dirty="0"/>
            </a:br>
            <a:br>
              <a:rPr lang="en-US" sz="8000" dirty="0"/>
            </a:br>
            <a:r>
              <a:rPr lang="en-US" sz="8000" dirty="0"/>
              <a:t>- Grant Duff</a:t>
            </a:r>
            <a:br>
              <a:rPr lang="en-US" sz="8000" dirty="0"/>
            </a:br>
            <a:r>
              <a:rPr lang="en-US" sz="8000" dirty="0"/>
              <a:t>British Historian of India</a:t>
            </a:r>
            <a:br>
              <a:rPr lang="en-US" sz="8000" dirty="0"/>
            </a:br>
            <a:br>
              <a:rPr lang="en-US" sz="8000" dirty="0"/>
            </a:br>
            <a:r>
              <a:rPr lang="en-US" sz="8000" dirty="0"/>
              <a:t> </a:t>
            </a:r>
            <a:br>
              <a:rPr lang="en-US" dirty="0"/>
            </a:br>
            <a:br>
              <a:rPr lang="en-US" dirty="0"/>
            </a:br>
            <a:endParaRPr lang="en-US" dirty="0"/>
          </a:p>
          <a:p>
            <a:pPr indent="112713">
              <a:buFont typeface="Arial" pitchFamily="34" charset="0"/>
              <a:buChar char="•"/>
            </a:pPr>
            <a:endParaRPr lang="en-US" dirty="0"/>
          </a:p>
          <a:p>
            <a:endParaRPr lang="en-US" dirty="0"/>
          </a:p>
        </p:txBody>
      </p:sp>
      <p:sp>
        <p:nvSpPr>
          <p:cNvPr id="4" name="Slide Number Placeholder 3"/>
          <p:cNvSpPr>
            <a:spLocks noGrp="1"/>
          </p:cNvSpPr>
          <p:nvPr>
            <p:ph type="sldNum" sz="quarter" idx="12"/>
          </p:nvPr>
        </p:nvSpPr>
        <p:spPr/>
        <p:txBody>
          <a:bodyPr/>
          <a:lstStyle/>
          <a:p>
            <a:fld id="{D3837DC7-02FC-4FC2-ABE5-B5F05AC38F93}"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Languages of India</a:t>
            </a:r>
          </a:p>
        </p:txBody>
      </p:sp>
      <p:sp>
        <p:nvSpPr>
          <p:cNvPr id="3" name="Content Placeholder 2"/>
          <p:cNvSpPr>
            <a:spLocks noGrp="1"/>
          </p:cNvSpPr>
          <p:nvPr>
            <p:ph idx="1"/>
          </p:nvPr>
        </p:nvSpPr>
        <p:spPr>
          <a:xfrm>
            <a:off x="505326" y="1726578"/>
            <a:ext cx="8229600" cy="4893647"/>
          </a:xfrm>
        </p:spPr>
        <p:txBody>
          <a:bodyPr>
            <a:normAutofit lnSpcReduction="10000"/>
          </a:bodyPr>
          <a:lstStyle/>
          <a:p>
            <a:pPr marL="457200" indent="-457200"/>
            <a:r>
              <a:rPr lang="en-US" sz="2000" b="1" dirty="0"/>
              <a:t>The principal official language of the Republic of India </a:t>
            </a:r>
            <a:r>
              <a:rPr lang="en-US" sz="2400" b="1" dirty="0"/>
              <a:t>is Hindi</a:t>
            </a:r>
            <a:r>
              <a:rPr lang="en-US" sz="2000" b="1" dirty="0"/>
              <a:t>, while </a:t>
            </a:r>
            <a:r>
              <a:rPr lang="en-US" sz="2400" b="1" dirty="0"/>
              <a:t>English</a:t>
            </a:r>
            <a:r>
              <a:rPr lang="en-US" sz="2000" b="1" dirty="0"/>
              <a:t> is the secondary official language</a:t>
            </a:r>
          </a:p>
          <a:p>
            <a:pPr marL="457200" indent="-457200"/>
            <a:endParaRPr lang="en-US" sz="2000" b="1" dirty="0"/>
          </a:p>
          <a:p>
            <a:pPr marL="457200" indent="-457200"/>
            <a:r>
              <a:rPr lang="en-US" sz="2000" b="1" dirty="0"/>
              <a:t>29 languages are spoken in India</a:t>
            </a:r>
          </a:p>
          <a:p>
            <a:pPr marL="457200" indent="-457200"/>
            <a:endParaRPr lang="en-US" sz="2000" b="1" dirty="0"/>
          </a:p>
          <a:p>
            <a:pPr marL="457200" indent="-457200"/>
            <a:r>
              <a:rPr lang="en-US" sz="2400" b="1" dirty="0"/>
              <a:t>Sanskrit</a:t>
            </a:r>
            <a:r>
              <a:rPr lang="en-US" sz="2000" b="1" dirty="0"/>
              <a:t>, the classical language of India, represents the highest achievement of the Indo-Aryan Languages. The </a:t>
            </a:r>
            <a:r>
              <a:rPr lang="en-US" sz="2000" b="1" dirty="0" err="1"/>
              <a:t>bIt</a:t>
            </a:r>
            <a:r>
              <a:rPr lang="en-US" sz="2000" b="1" dirty="0"/>
              <a:t> is the oldest literary language of India, which is more than 5,000 years old and the basis of many modern Indian languages including Hindi and Urdu. All the classical literature and the Indian epics have been written in Sanskrit.</a:t>
            </a:r>
          </a:p>
          <a:p>
            <a:pPr marL="457200" indent="-457200"/>
            <a:endParaRPr lang="en-US" sz="2000" b="1" dirty="0"/>
          </a:p>
          <a:p>
            <a:pPr marL="457200" indent="-457200"/>
            <a:r>
              <a:rPr lang="en-US" sz="2400" b="1" dirty="0"/>
              <a:t>The principal languages with rich literary heritage are </a:t>
            </a:r>
            <a:r>
              <a:rPr lang="en-US" sz="2000" b="1" dirty="0"/>
              <a:t>:- Assamese, Bengali, English, Gujarati, Hindi, Kannada, Kashmiri, Malayalam, Marathi, Oriya, Punjabi, Sanskrit, Sindhi, Tamil, Telugu and Urdu. </a:t>
            </a:r>
          </a:p>
          <a:p>
            <a:pPr marL="457200" indent="-457200"/>
            <a:endParaRPr lang="en-US" sz="2000" dirty="0"/>
          </a:p>
          <a:p>
            <a:pPr marL="457200" indent="-457200">
              <a:buNone/>
            </a:pPr>
            <a:endParaRPr lang="en-US" sz="2000" dirty="0"/>
          </a:p>
        </p:txBody>
      </p:sp>
      <p:sp>
        <p:nvSpPr>
          <p:cNvPr id="4" name="Slide Number Placeholder 3"/>
          <p:cNvSpPr>
            <a:spLocks noGrp="1"/>
          </p:cNvSpPr>
          <p:nvPr>
            <p:ph type="sldNum" sz="quarter" idx="12"/>
          </p:nvPr>
        </p:nvSpPr>
        <p:spPr/>
        <p:txBody>
          <a:bodyPr/>
          <a:lstStyle/>
          <a:p>
            <a:fld id="{D3837DC7-02FC-4FC2-ABE5-B5F05AC38F93}"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427" y="242596"/>
            <a:ext cx="8318530" cy="498475"/>
          </a:xfrm>
        </p:spPr>
        <p:txBody>
          <a:bodyPr>
            <a:normAutofit fontScale="90000"/>
          </a:bodyPr>
          <a:lstStyle/>
          <a:p>
            <a:r>
              <a:rPr lang="en-US" dirty="0"/>
              <a:t>Languages of India </a:t>
            </a:r>
          </a:p>
        </p:txBody>
      </p:sp>
      <p:sp>
        <p:nvSpPr>
          <p:cNvPr id="4" name="Slide Number Placeholder 3"/>
          <p:cNvSpPr>
            <a:spLocks noGrp="1"/>
          </p:cNvSpPr>
          <p:nvPr>
            <p:ph type="sldNum" sz="quarter" idx="12"/>
          </p:nvPr>
        </p:nvSpPr>
        <p:spPr/>
        <p:txBody>
          <a:bodyPr/>
          <a:lstStyle/>
          <a:p>
            <a:fld id="{D3837DC7-02FC-4FC2-ABE5-B5F05AC38F93}" type="slidenum">
              <a:rPr lang="en-US" smtClean="0"/>
              <a:pPr/>
              <a:t>9</a:t>
            </a:fld>
            <a:endParaRPr lang="en-US"/>
          </a:p>
        </p:txBody>
      </p:sp>
      <p:pic>
        <p:nvPicPr>
          <p:cNvPr id="72706" name="Picture 2" descr="Map of Indian languages"/>
          <p:cNvPicPr>
            <a:picLocks noChangeAspect="1" noChangeArrowheads="1"/>
          </p:cNvPicPr>
          <p:nvPr/>
        </p:nvPicPr>
        <p:blipFill>
          <a:blip r:embed="rId2" cstate="print"/>
          <a:srcRect/>
          <a:stretch>
            <a:fillRect/>
          </a:stretch>
        </p:blipFill>
        <p:spPr bwMode="auto">
          <a:xfrm>
            <a:off x="482600" y="1014412"/>
            <a:ext cx="7504113" cy="5843588"/>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1087</TotalTime>
  <Words>463</Words>
  <Application>Microsoft Office PowerPoint</Application>
  <PresentationFormat>On-screen Show (4:3)</PresentationFormat>
  <Paragraphs>48</Paragraphs>
  <Slides>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News Gothic MT</vt:lpstr>
      <vt:lpstr>Office Theme</vt:lpstr>
      <vt:lpstr>India Geography and Languages</vt:lpstr>
      <vt:lpstr>PowerPoint Presentation</vt:lpstr>
      <vt:lpstr>About India</vt:lpstr>
      <vt:lpstr>Himalayas in the North Mt. Everest is a part of the Himalayas</vt:lpstr>
      <vt:lpstr>PowerPoint Presentation</vt:lpstr>
      <vt:lpstr>Climate of India</vt:lpstr>
      <vt:lpstr>India’s contribution to the world</vt:lpstr>
      <vt:lpstr>Languages of India</vt:lpstr>
      <vt:lpstr>Languages of India </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About India</dc:title>
  <dc:creator>vippasu1</dc:creator>
  <cp:lastModifiedBy>Sudha Vippagunta</cp:lastModifiedBy>
  <cp:revision>48</cp:revision>
  <dcterms:created xsi:type="dcterms:W3CDTF">2010-04-17T15:26:45Z</dcterms:created>
  <dcterms:modified xsi:type="dcterms:W3CDTF">2017-10-28T20:03:24Z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ource">
    <vt:lpwstr>Germo H. Gericke</vt:lpwstr>
  </property>
</Properties>
</file>